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6" r:id="rId7"/>
    <p:sldId id="264" r:id="rId8"/>
    <p:sldId id="265" r:id="rId9"/>
    <p:sldId id="267" r:id="rId10"/>
    <p:sldId id="263" r:id="rId11"/>
    <p:sldId id="262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592"/>
  </p:normalViewPr>
  <p:slideViewPr>
    <p:cSldViewPr snapToGrid="0" snapToObjects="1">
      <p:cViewPr>
        <p:scale>
          <a:sx n="130" d="100"/>
          <a:sy n="130" d="100"/>
        </p:scale>
        <p:origin x="-376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3C80F-53EF-7342-A9B1-AF0C594149C6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CD025-D4A8-AE49-BF9A-314D9805A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4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CD025-D4A8-AE49-BF9A-314D9805A8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8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CD025-D4A8-AE49-BF9A-314D9805A8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1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CD025-D4A8-AE49-BF9A-314D9805A8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6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ED83A-29BE-064D-ADF1-5072A925E363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AF90-4598-4C47-8CB5-1D518F357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0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9" Type="http://schemas.openxmlformats.org/officeDocument/2006/relationships/hyperlink" Target="https://github.com/MHolthouser1024/Airline-Passenger-Satisfaction.git" TargetMode="External"/><Relationship Id="rId5" Type="http://schemas.openxmlformats.org/officeDocument/2006/relationships/image" Target="../media/image9.svg"/><Relationship Id="rId7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40309"/>
            <a:ext cx="9144000" cy="176965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b="1" dirty="0" smtClean="0"/>
              <a:t>Airline Passenger </a:t>
            </a:r>
            <a:br>
              <a:rPr lang="en-US" b="1" dirty="0" smtClean="0"/>
            </a:br>
            <a:r>
              <a:rPr lang="en-US" b="1" dirty="0" smtClean="0"/>
              <a:t>Satisfaction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By: Michael Holthouser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Inflight Entertainment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2074606"/>
            <a:ext cx="40582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Poor inflight entertainment will cause passengers to leave neutral or dissatisfied.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Recommendations</a:t>
            </a:r>
            <a:r>
              <a:rPr lang="en-US" dirty="0" smtClean="0"/>
              <a:t>: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Charging ports</a:t>
            </a:r>
            <a:r>
              <a:rPr lang="en-US" dirty="0" smtClean="0"/>
              <a:t> for every seat.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Multilingual content</a:t>
            </a:r>
            <a:r>
              <a:rPr lang="en-US" dirty="0" smtClean="0"/>
              <a:t>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/>
              <a:t>International passengers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Updating the selection of movies </a:t>
            </a:r>
            <a:r>
              <a:rPr lang="en-US" dirty="0" smtClean="0"/>
              <a:t>and </a:t>
            </a:r>
            <a:r>
              <a:rPr lang="en-US" dirty="0" err="1" smtClean="0"/>
              <a:t>tv</a:t>
            </a:r>
            <a:r>
              <a:rPr lang="en-US" dirty="0" smtClean="0"/>
              <a:t> shows frequently.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/>
              <a:t>Have the UX team explore innovative approaches to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keep the entertainment app user- friendly</a:t>
            </a:r>
            <a:r>
              <a:rPr lang="en-US" dirty="0" smtClean="0"/>
              <a:t>.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Personalized experience</a:t>
            </a:r>
            <a:r>
              <a:rPr lang="en-US" dirty="0" smtClean="0"/>
              <a:t>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/>
              <a:t>Allow passengers to save their preferences.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73" y="1800773"/>
            <a:ext cx="5993727" cy="4794982"/>
          </a:xfrm>
        </p:spPr>
      </p:pic>
    </p:spTree>
    <p:extLst>
      <p:ext uri="{BB962C8B-B14F-4D97-AF65-F5344CB8AC3E}">
        <p14:creationId xmlns:p14="http://schemas.microsoft.com/office/powerpoint/2010/main" val="120555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Check-in Service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313903" cy="5032375"/>
          </a:xfrm>
        </p:spPr>
        <p:txBody>
          <a:bodyPr>
            <a:normAutofit fontScale="92500" lnSpcReduction="10000"/>
          </a:bodyPr>
          <a:lstStyle/>
          <a:p>
            <a:endParaRPr lang="en-US" sz="1800" dirty="0" smtClean="0"/>
          </a:p>
          <a:p>
            <a:r>
              <a:rPr lang="en-US" sz="1800" dirty="0" smtClean="0"/>
              <a:t>Passengers that are unhappy and frustrated with the check-in service are likely to be dissatisfied. </a:t>
            </a:r>
            <a:endParaRPr lang="en-US" sz="1800" b="1" dirty="0" smtClean="0"/>
          </a:p>
          <a:p>
            <a:r>
              <a:rPr lang="en-US" sz="1800" b="1" dirty="0" smtClean="0"/>
              <a:t>Recommendations</a:t>
            </a:r>
            <a:r>
              <a:rPr lang="en-US" sz="1800" dirty="0" smtClean="0"/>
              <a:t>: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Work with the UX team to ensure the online </a:t>
            </a: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check-in service is as user friendly</a:t>
            </a:r>
            <a:r>
              <a:rPr lang="en-US" sz="1800" dirty="0" smtClean="0"/>
              <a:t> as possible. 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Improve staff training</a:t>
            </a:r>
            <a:r>
              <a:rPr lang="en-US" sz="1800" dirty="0" smtClean="0"/>
              <a:t>.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Ensure that staff are capable of handling all situations to help expedite the check-in process. 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Staff accordingly</a:t>
            </a:r>
            <a:r>
              <a:rPr lang="en-US" sz="1800" dirty="0" smtClean="0"/>
              <a:t>. 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Ensure there is enough staff to assist passengers during the busy travel hours and days.</a:t>
            </a:r>
            <a:endParaRPr lang="en-US" sz="1800" dirty="0"/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Provide an ample amount of </a:t>
            </a: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self-service kiosks</a:t>
            </a:r>
            <a:r>
              <a:rPr lang="en-US" sz="1800" dirty="0" smtClean="0"/>
              <a:t> at the airport for customers to check-in and print boarding passes</a:t>
            </a:r>
            <a:r>
              <a:rPr lang="en-US" sz="1600" dirty="0" smtClean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70" y="2068839"/>
            <a:ext cx="5682430" cy="4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After adjustments have been made from the recommendations provided, perform another analysis to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see if customer satisfaction has improved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 smtClean="0"/>
              <a:t>Try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different models with different tuning techniques</a:t>
            </a:r>
            <a:r>
              <a:rPr lang="en-US" dirty="0" smtClean="0"/>
              <a:t> to see if they perform better. </a:t>
            </a:r>
          </a:p>
          <a:p>
            <a:endParaRPr lang="en-US" dirty="0"/>
          </a:p>
          <a:p>
            <a:r>
              <a:rPr lang="en-US" dirty="0"/>
              <a:t>Collect additional data: The dataset used in this analysis only includes a single airline.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Collecting data from multiple airlines</a:t>
            </a:r>
            <a:r>
              <a:rPr lang="en-US" dirty="0"/>
              <a:t> may provide more insights and make the results more generalizable.</a:t>
            </a:r>
          </a:p>
        </p:txBody>
      </p:sp>
    </p:spTree>
    <p:extLst>
      <p:ext uri="{BB962C8B-B14F-4D97-AF65-F5344CB8AC3E}">
        <p14:creationId xmlns:p14="http://schemas.microsoft.com/office/powerpoint/2010/main" val="3073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51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</a:t>
            </a:r>
            <a:r>
              <a:rPr lang="en-US" sz="5400" b="1" dirty="0" smtClean="0">
                <a:solidFill>
                  <a:srgbClr val="92D050"/>
                </a:solidFill>
              </a:rPr>
              <a:t> </a:t>
            </a:r>
            <a:endParaRPr lang="en-US" sz="5400" b="1" dirty="0" smtClean="0"/>
          </a:p>
          <a:p>
            <a:pPr marL="0" indent="0" algn="ctr">
              <a:buNone/>
            </a:pPr>
            <a:r>
              <a:rPr lang="en-US" sz="3200" dirty="0" smtClean="0"/>
              <a:t>Michael Holthouser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Graphic 7" descr="Envelope with solid fill">
            <a:extLst>
              <a:ext uri="{FF2B5EF4-FFF2-40B4-BE49-F238E27FC236}">
                <a16:creationId xmlns="" xmlns:a16="http://schemas.microsoft.com/office/drawing/2014/main" id="{676F87C9-EED9-DE21-9549-1B77624C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0242" y="4917718"/>
            <a:ext cx="349149" cy="349149"/>
          </a:xfrm>
          <a:prstGeom prst="rect">
            <a:avLst/>
          </a:prstGeom>
        </p:spPr>
      </p:pic>
      <p:pic>
        <p:nvPicPr>
          <p:cNvPr id="5" name="Graphic 5" descr="Link with solid fill">
            <a:extLst>
              <a:ext uri="{FF2B5EF4-FFF2-40B4-BE49-F238E27FC236}">
                <a16:creationId xmlns="" xmlns:a16="http://schemas.microsoft.com/office/drawing/2014/main" id="{63B4DE5F-0546-2C67-64DA-5329F7903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8442" y="5342783"/>
            <a:ext cx="332748" cy="332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889" y="4901669"/>
            <a:ext cx="283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Mholthouser.co@gmail.com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4889" y="5306199"/>
            <a:ext cx="691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github.com</a:t>
            </a:r>
            <a:r>
              <a:rPr lang="en-US" dirty="0">
                <a:hlinkClick r:id="rId9"/>
              </a:rPr>
              <a:t>/MHolthouser1024/Airline-Passenger-</a:t>
            </a:r>
            <a:r>
              <a:rPr lang="en-US" dirty="0" err="1">
                <a:hlinkClick r:id="rId9"/>
              </a:rPr>
              <a:t>Satisfaction.git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9472"/>
            <a:ext cx="10515600" cy="5068528"/>
          </a:xfrm>
        </p:spPr>
        <p:txBody>
          <a:bodyPr>
            <a:noAutofit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r>
              <a:rPr lang="en-US" sz="2400" b="1" dirty="0" smtClean="0"/>
              <a:t>Business Understanding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Stakeholder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Business Question</a:t>
            </a:r>
          </a:p>
          <a:p>
            <a:r>
              <a:rPr lang="en-US" sz="2400" b="1" dirty="0" smtClean="0"/>
              <a:t>Data Understanding</a:t>
            </a:r>
          </a:p>
          <a:p>
            <a:r>
              <a:rPr lang="en-US" sz="2400" b="1" dirty="0" smtClean="0"/>
              <a:t>Modeling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Best Model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Evaluation Metric</a:t>
            </a:r>
          </a:p>
          <a:p>
            <a:r>
              <a:rPr lang="en-US" sz="2400" b="1" dirty="0" smtClean="0"/>
              <a:t>Feature Visualizations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Recommendations</a:t>
            </a:r>
          </a:p>
          <a:p>
            <a:r>
              <a:rPr lang="en-US" sz="2400" b="1" dirty="0" smtClean="0"/>
              <a:t>Future Work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08" y="2045109"/>
            <a:ext cx="6379691" cy="41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Business Understanding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749413" cy="4486275"/>
          </a:xfrm>
        </p:spPr>
        <p:txBody>
          <a:bodyPr>
            <a:normAutofit/>
          </a:bodyPr>
          <a:lstStyle/>
          <a:p>
            <a:r>
              <a:rPr lang="en-US" b="1" dirty="0" smtClean="0"/>
              <a:t>Stakeholder</a:t>
            </a:r>
            <a:r>
              <a:rPr lang="en-US" dirty="0" smtClean="0"/>
              <a:t>: 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Explorer Airlines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Business Problem</a:t>
            </a:r>
            <a:r>
              <a:rPr lang="en-US" dirty="0" smtClean="0"/>
              <a:t>: </a:t>
            </a:r>
          </a:p>
          <a:p>
            <a:pPr lvl="1">
              <a:buFont typeface="Courier New" charset="0"/>
              <a:buChar char="o"/>
            </a:pPr>
            <a:r>
              <a:rPr lang="en-US" sz="1800" dirty="0"/>
              <a:t>Explorer Airlines has tasked me to provide </a:t>
            </a:r>
            <a:r>
              <a:rPr lang="en-US" sz="1800" u="sng" dirty="0"/>
              <a:t>prediction </a:t>
            </a:r>
            <a:r>
              <a:rPr lang="en-US" sz="1800" u="sng" dirty="0" smtClean="0"/>
              <a:t>analysis</a:t>
            </a:r>
            <a:r>
              <a:rPr lang="en-US" sz="1800" dirty="0" smtClean="0"/>
              <a:t> on </a:t>
            </a:r>
            <a:r>
              <a:rPr lang="en-US" sz="1800" dirty="0"/>
              <a:t>their passenger's satisfaction </a:t>
            </a:r>
            <a:r>
              <a:rPr lang="en-US" sz="1800" dirty="0" smtClean="0"/>
              <a:t>levels.</a:t>
            </a:r>
            <a:endParaRPr lang="en-US" sz="3200" b="1" dirty="0" smtClean="0"/>
          </a:p>
          <a:p>
            <a:endParaRPr lang="en-US" sz="3200" b="1" dirty="0" smtClean="0"/>
          </a:p>
          <a:p>
            <a:r>
              <a:rPr lang="en-US" b="1" dirty="0" smtClean="0"/>
              <a:t>Business Question</a:t>
            </a:r>
            <a:r>
              <a:rPr lang="en-US" dirty="0" smtClean="0"/>
              <a:t>: </a:t>
            </a:r>
          </a:p>
          <a:p>
            <a:pPr lvl="1">
              <a:buFont typeface="Courier New" charset="0"/>
              <a:buChar char="o"/>
            </a:pPr>
            <a:r>
              <a:rPr lang="en-US" sz="1800" dirty="0" smtClean="0"/>
              <a:t>What </a:t>
            </a:r>
            <a:r>
              <a:rPr lang="en-US" sz="1800" u="sng" dirty="0" smtClean="0"/>
              <a:t>key features</a:t>
            </a:r>
            <a:r>
              <a:rPr lang="en-US" sz="1800" dirty="0" smtClean="0"/>
              <a:t> do passengers find most important while traveling?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45" y="2589709"/>
            <a:ext cx="4437155" cy="29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Data Understanding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47500" lnSpcReduction="20000"/>
          </a:bodyPr>
          <a:lstStyle/>
          <a:p>
            <a:r>
              <a:rPr lang="en-US" sz="29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Gender</a:t>
            </a:r>
            <a:r>
              <a:rPr lang="en-US" sz="2900" b="1" dirty="0"/>
              <a:t>:</a:t>
            </a:r>
            <a:r>
              <a:rPr lang="en-US" sz="2900" dirty="0"/>
              <a:t> male or female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Customer type</a:t>
            </a:r>
            <a:r>
              <a:rPr lang="en-US" sz="2900" b="1" dirty="0"/>
              <a:t>:</a:t>
            </a:r>
            <a:r>
              <a:rPr lang="en-US" sz="2900" dirty="0"/>
              <a:t> regular or non-regular airline </a:t>
            </a:r>
            <a:r>
              <a:rPr lang="en-US" sz="2900" dirty="0" smtClean="0"/>
              <a:t>customer</a:t>
            </a:r>
            <a:endParaRPr lang="en-US" sz="2900" dirty="0"/>
          </a:p>
          <a:p>
            <a:r>
              <a:rPr lang="en-US" sz="2900" b="1" dirty="0"/>
              <a:t>Type of travel:</a:t>
            </a:r>
            <a:r>
              <a:rPr lang="en-US" sz="2900" dirty="0"/>
              <a:t> the purpose of the passenger's flight (personal or business travel)</a:t>
            </a:r>
          </a:p>
          <a:p>
            <a:r>
              <a:rPr lang="en-US" sz="2900" b="1" dirty="0"/>
              <a:t>Class:</a:t>
            </a:r>
            <a:r>
              <a:rPr lang="en-US" sz="2900" dirty="0"/>
              <a:t> business, economy, economy plus</a:t>
            </a:r>
          </a:p>
          <a:p>
            <a:r>
              <a:rPr lang="en-US" sz="2900" b="1" dirty="0"/>
              <a:t>Flight </a:t>
            </a:r>
            <a:r>
              <a:rPr lang="en-US" sz="2900" b="1" dirty="0" smtClean="0"/>
              <a:t>distance: </a:t>
            </a:r>
            <a:r>
              <a:rPr lang="en-US" sz="2900" dirty="0" smtClean="0"/>
              <a:t>The flight distance of this journey</a:t>
            </a:r>
            <a:endParaRPr lang="en-US" sz="2900" dirty="0"/>
          </a:p>
          <a:p>
            <a:r>
              <a:rPr lang="en-US" sz="2900" b="1" dirty="0"/>
              <a:t>Inflight </a:t>
            </a:r>
            <a:r>
              <a:rPr lang="en-US" sz="2900" b="1" dirty="0" err="1"/>
              <a:t>wifi</a:t>
            </a:r>
            <a:r>
              <a:rPr lang="en-US" sz="2900" b="1" dirty="0"/>
              <a:t> service:</a:t>
            </a:r>
            <a:r>
              <a:rPr lang="en-US" sz="2900" dirty="0"/>
              <a:t> satisfaction level with Wi-Fi service on board </a:t>
            </a:r>
            <a:r>
              <a:rPr lang="en-US" sz="2900" dirty="0" smtClean="0"/>
              <a:t>(1-5)</a:t>
            </a:r>
            <a:endParaRPr lang="en-US" sz="2900" dirty="0"/>
          </a:p>
          <a:p>
            <a:r>
              <a:rPr lang="en-US" sz="2900" b="1" dirty="0"/>
              <a:t>Ease of Online booking:</a:t>
            </a:r>
            <a:r>
              <a:rPr lang="en-US" sz="2900" dirty="0"/>
              <a:t> online booking satisfaction rate </a:t>
            </a:r>
            <a:r>
              <a:rPr lang="en-US" sz="2900" dirty="0" smtClean="0"/>
              <a:t>(1-5)</a:t>
            </a:r>
            <a:endParaRPr lang="en-US" sz="2900" dirty="0"/>
          </a:p>
          <a:p>
            <a:r>
              <a:rPr lang="en-US" sz="2900" b="1" dirty="0"/>
              <a:t>Food and drink:</a:t>
            </a:r>
            <a:r>
              <a:rPr lang="en-US" sz="2900" dirty="0"/>
              <a:t> food and drink satisfaction level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Online boarding:</a:t>
            </a:r>
            <a:r>
              <a:rPr lang="en-US" sz="2900" dirty="0"/>
              <a:t> satisfaction level with online boarding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Seat comfort</a:t>
            </a:r>
            <a:r>
              <a:rPr lang="en-US" sz="2900" b="1" dirty="0"/>
              <a:t>:</a:t>
            </a:r>
            <a:r>
              <a:rPr lang="en-US" sz="2900" dirty="0"/>
              <a:t> seat satisfaction level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Inflight entertainment</a:t>
            </a:r>
            <a:r>
              <a:rPr lang="en-US" sz="2900" dirty="0"/>
              <a:t>: satisfaction with inflight entertainment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On-board service:</a:t>
            </a:r>
            <a:r>
              <a:rPr lang="en-US" sz="2900" dirty="0"/>
              <a:t> level of satisfaction with on-board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Leg room service:</a:t>
            </a:r>
            <a:r>
              <a:rPr lang="en-US" sz="2900" dirty="0"/>
              <a:t> level of satisfaction with leg room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Baggage handling</a:t>
            </a:r>
            <a:r>
              <a:rPr lang="en-US" sz="2900" b="1" dirty="0"/>
              <a:t>:</a:t>
            </a:r>
            <a:r>
              <a:rPr lang="en-US" sz="2900" dirty="0"/>
              <a:t> level of satisfaction with baggage handling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 err="1"/>
              <a:t>Checkin</a:t>
            </a:r>
            <a:r>
              <a:rPr lang="en-US" sz="2900" b="1" dirty="0"/>
              <a:t> service:</a:t>
            </a:r>
            <a:r>
              <a:rPr lang="en-US" sz="2900" dirty="0"/>
              <a:t> level of satisfaction with </a:t>
            </a:r>
            <a:r>
              <a:rPr lang="en-US" sz="2900" dirty="0" err="1"/>
              <a:t>checkin</a:t>
            </a:r>
            <a:r>
              <a:rPr lang="en-US" sz="2900" dirty="0"/>
              <a:t>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Inflight service</a:t>
            </a:r>
            <a:r>
              <a:rPr lang="en-US" sz="2900" b="1" dirty="0"/>
              <a:t>:</a:t>
            </a:r>
            <a:r>
              <a:rPr lang="en-US" sz="2900" dirty="0"/>
              <a:t> level of satisfaction with inflight service </a:t>
            </a:r>
            <a:r>
              <a:rPr lang="en-US" sz="2900" dirty="0" smtClean="0"/>
              <a:t>(1-5</a:t>
            </a:r>
            <a:r>
              <a:rPr lang="en-US" sz="2900" dirty="0"/>
              <a:t>)</a:t>
            </a:r>
          </a:p>
          <a:p>
            <a:r>
              <a:rPr lang="en-US" sz="2900" b="1" dirty="0"/>
              <a:t>Cleanliness:</a:t>
            </a:r>
            <a:r>
              <a:rPr lang="en-US" sz="2900" dirty="0"/>
              <a:t> level of satisfaction with cleanliness </a:t>
            </a:r>
            <a:r>
              <a:rPr lang="en-US" sz="2900" dirty="0" smtClean="0"/>
              <a:t>(1-5)</a:t>
            </a:r>
            <a:endParaRPr lang="en-US" sz="2900" dirty="0"/>
          </a:p>
          <a:p>
            <a:r>
              <a:rPr lang="en-US" sz="29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Satisfaction</a:t>
            </a:r>
            <a:r>
              <a:rPr lang="en-US" sz="2900" b="1" dirty="0"/>
              <a:t>:</a:t>
            </a:r>
            <a:r>
              <a:rPr lang="en-US" sz="2900" dirty="0"/>
              <a:t> Airline satisfaction level(Satisfaction, neutral or dissatisfaction).</a:t>
            </a:r>
          </a:p>
          <a:p>
            <a:pPr lvl="1"/>
            <a:endParaRPr lang="en-US" sz="1800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560" y="2810027"/>
            <a:ext cx="4294239" cy="30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Modeling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131070" cy="516731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Best Model</a:t>
            </a:r>
            <a:r>
              <a:rPr lang="en-US" sz="2000" dirty="0" smtClean="0"/>
              <a:t>: </a:t>
            </a:r>
            <a:r>
              <a:rPr lang="en-US" sz="2000" b="1" dirty="0" err="1" smtClean="0"/>
              <a:t>XGBoost</a:t>
            </a:r>
            <a:r>
              <a:rPr lang="en-US" sz="2000" b="1" dirty="0" smtClean="0">
                <a:effectLst/>
              </a:rPr>
              <a:t> Classifier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96% F1-Score – Neutral or Dissatisfied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b="1" u="sng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97% F1-Score – Satisfied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AUC = 96</a:t>
            </a:r>
            <a:r>
              <a:rPr lang="en-US" sz="20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%</a:t>
            </a:r>
            <a:endParaRPr lang="en-US" sz="2000" b="1" dirty="0" smtClean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 smtClean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effectLst/>
              </a:rPr>
              <a:t>Evaluation Metric: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F1-Score is the </a:t>
            </a:r>
            <a:r>
              <a:rPr lang="en-US" sz="2000" u="sng" dirty="0" smtClean="0">
                <a:effectLst/>
              </a:rPr>
              <a:t>harmonic mean of recall and precision</a:t>
            </a:r>
            <a:r>
              <a:rPr lang="en-US" sz="2000" dirty="0" smtClean="0">
                <a:effectLst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AUC tells how well the model performs. </a:t>
            </a:r>
            <a:endParaRPr lang="en-US" dirty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2400" dirty="0" smtClean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effectLst/>
              </a:rPr>
              <a:t>Important Features: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Customer type: Returning customer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Leg room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Gender female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Inflight entertainment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sz="2000" dirty="0" smtClean="0">
                <a:effectLst/>
              </a:rPr>
              <a:t>Check–in service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36" y="2035276"/>
            <a:ext cx="3170903" cy="44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Important Features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b="1" dirty="0" smtClean="0"/>
              <a:t>Top 5 Important Features: </a:t>
            </a:r>
          </a:p>
          <a:p>
            <a:pPr>
              <a:buFont typeface="Arial" charset="0"/>
              <a:buChar char="•"/>
            </a:pPr>
            <a:endParaRPr lang="en-US" b="1" dirty="0">
              <a:effectLst/>
            </a:endParaRP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63" y="2349908"/>
            <a:ext cx="8529273" cy="430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Returning Customers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81" y="1690688"/>
            <a:ext cx="6604819" cy="5032375"/>
          </a:xfrm>
        </p:spPr>
      </p:pic>
      <p:sp>
        <p:nvSpPr>
          <p:cNvPr id="9" name="TextBox 8"/>
          <p:cNvSpPr txBox="1"/>
          <p:nvPr/>
        </p:nvSpPr>
        <p:spPr>
          <a:xfrm>
            <a:off x="838200" y="1690688"/>
            <a:ext cx="39107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were significantly more returning customers than first-time customers in the dataset.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Recommendations: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Offer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loyalty programs or rewards</a:t>
            </a:r>
            <a:r>
              <a:rPr lang="en-US" dirty="0"/>
              <a:t> to returning </a:t>
            </a:r>
            <a:r>
              <a:rPr lang="en-US" dirty="0" smtClean="0"/>
              <a:t>customers.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effectLst/>
              </a:rPr>
              <a:t>Offer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special perks or benefits</a:t>
            </a:r>
            <a:r>
              <a:rPr lang="en-US" dirty="0"/>
              <a:t> to returning </a:t>
            </a:r>
            <a:r>
              <a:rPr lang="en-US" dirty="0" smtClean="0"/>
              <a:t>customers.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/>
              <a:t>Priority boarding.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/>
              <a:t>Free </a:t>
            </a:r>
            <a:r>
              <a:rPr lang="en-US" dirty="0"/>
              <a:t>baggage </a:t>
            </a:r>
            <a:r>
              <a:rPr lang="en-US" dirty="0" smtClean="0"/>
              <a:t>check.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Provide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personalized experiences</a:t>
            </a:r>
            <a:r>
              <a:rPr lang="en-US" dirty="0"/>
              <a:t> to returning </a:t>
            </a:r>
            <a:r>
              <a:rPr lang="en-US" dirty="0" smtClean="0"/>
              <a:t>customers.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/>
              <a:t>Offer </a:t>
            </a:r>
            <a:r>
              <a:rPr lang="en-US" dirty="0"/>
              <a:t>special promotions based on their past behavior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Leg Room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3911600" cy="50323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Uncomfortable seats mean </a:t>
            </a:r>
            <a:r>
              <a:rPr lang="en-US" u="sng" dirty="0" smtClean="0"/>
              <a:t>unhappy</a:t>
            </a:r>
            <a:r>
              <a:rPr lang="en-US" dirty="0" smtClean="0"/>
              <a:t> passengers.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Recommendations: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Increase leg room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Comfortable experience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Customer loyalty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Repeat business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4374" y="2507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594" y="1690688"/>
            <a:ext cx="6578206" cy="526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Gender Female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55" y="1690688"/>
            <a:ext cx="6151045" cy="4920836"/>
          </a:xfrm>
        </p:spPr>
      </p:pic>
      <p:sp>
        <p:nvSpPr>
          <p:cNvPr id="5" name="TextBox 4"/>
          <p:cNvSpPr txBox="1"/>
          <p:nvPr/>
        </p:nvSpPr>
        <p:spPr>
          <a:xfrm>
            <a:off x="838200" y="2054942"/>
            <a:ext cx="43645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female gender is more impactful than the male gender for this model.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are more females than males in this dataset. 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Recommendations: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E</a:t>
            </a:r>
            <a:r>
              <a:rPr lang="en-US" dirty="0" smtClean="0"/>
              <a:t>nsure </a:t>
            </a:r>
            <a:r>
              <a:rPr lang="en-US" dirty="0"/>
              <a:t>that their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services are inclusive and welcoming </a:t>
            </a:r>
            <a:r>
              <a:rPr lang="en-US" dirty="0">
                <a:effectLst/>
              </a:rPr>
              <a:t>to all </a:t>
            </a:r>
            <a:r>
              <a:rPr lang="en-US" dirty="0" smtClean="0">
                <a:effectLst/>
              </a:rPr>
              <a:t>genders.</a:t>
            </a:r>
          </a:p>
          <a:p>
            <a:pPr marL="1200150" lvl="2" indent="-285750">
              <a:buFont typeface="Courier New" charset="0"/>
              <a:buChar char="o"/>
            </a:pPr>
            <a:r>
              <a:rPr lang="en-US" dirty="0" smtClean="0"/>
              <a:t>Any biases in data collection need to be addressed.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/>
              <a:t>I</a:t>
            </a:r>
            <a:r>
              <a:rPr lang="en-US" dirty="0" smtClean="0"/>
              <a:t>nvestigate whether </a:t>
            </a:r>
            <a:r>
              <a:rPr lang="en-US" dirty="0"/>
              <a:t>there are any specific areas where female passengers have </a:t>
            </a:r>
            <a:r>
              <a:rPr 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unique concerns or </a:t>
            </a:r>
            <a:r>
              <a:rPr lang="en-US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needs.</a:t>
            </a:r>
            <a:endParaRPr lang="en-US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48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4672</TotalTime>
  <Words>486</Words>
  <Application>Microsoft Macintosh PowerPoint</Application>
  <PresentationFormat>Widescreen</PresentationFormat>
  <Paragraphs>131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Airline Passenger  Satisfaction </vt:lpstr>
      <vt:lpstr>Overview</vt:lpstr>
      <vt:lpstr>Business Understanding</vt:lpstr>
      <vt:lpstr>Data Understanding</vt:lpstr>
      <vt:lpstr>Modeling</vt:lpstr>
      <vt:lpstr>Important Features</vt:lpstr>
      <vt:lpstr>Returning Customers</vt:lpstr>
      <vt:lpstr>Leg Room</vt:lpstr>
      <vt:lpstr>Gender Female</vt:lpstr>
      <vt:lpstr>Inflight Entertainment</vt:lpstr>
      <vt:lpstr>Check-in Service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Boise Property Values</dc:title>
  <dc:creator>michael holthouser</dc:creator>
  <cp:lastModifiedBy>michael holthouser</cp:lastModifiedBy>
  <cp:revision>60</cp:revision>
  <dcterms:created xsi:type="dcterms:W3CDTF">2023-02-08T02:40:03Z</dcterms:created>
  <dcterms:modified xsi:type="dcterms:W3CDTF">2023-04-11T20:55:01Z</dcterms:modified>
</cp:coreProperties>
</file>